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64" r:id="rId6"/>
    <p:sldId id="262" r:id="rId7"/>
    <p:sldId id="276" r:id="rId8"/>
    <p:sldId id="265" r:id="rId9"/>
    <p:sldId id="266" r:id="rId10"/>
    <p:sldId id="267" r:id="rId11"/>
    <p:sldId id="268" r:id="rId12"/>
    <p:sldId id="269" r:id="rId13"/>
    <p:sldId id="263" r:id="rId14"/>
    <p:sldId id="272" r:id="rId15"/>
    <p:sldId id="273" r:id="rId16"/>
    <p:sldId id="274" r:id="rId17"/>
    <p:sldId id="279" r:id="rId18"/>
    <p:sldId id="275" r:id="rId19"/>
    <p:sldId id="277" r:id="rId20"/>
    <p:sldId id="278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4515-86CE-4015-84C4-CD25888B5F7F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0571-8D12-4F87-8E65-26572ABFBC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3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4515-86CE-4015-84C4-CD25888B5F7F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0571-8D12-4F87-8E65-26572ABFBC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96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4515-86CE-4015-84C4-CD25888B5F7F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0571-8D12-4F87-8E65-26572ABFBC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435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ms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Omslag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811"/>
            <a:ext cx="12192000" cy="6121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/>
          <a:srcRect r="6791" b="24672"/>
          <a:stretch/>
        </p:blipFill>
        <p:spPr>
          <a:xfrm>
            <a:off x="6673885" y="4157407"/>
            <a:ext cx="5518116" cy="2700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5995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84904" y="285434"/>
            <a:ext cx="10291097" cy="116236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8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Saenredam</a:t>
            </a:r>
            <a:r>
              <a:rPr lang="en-US" dirty="0" smtClean="0"/>
              <a:t>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06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952" y="5945361"/>
            <a:ext cx="2167467" cy="723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6503" y="6511679"/>
            <a:ext cx="7903360" cy="157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99081"/>
            <a:ext cx="12192000" cy="178486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77334" y="676319"/>
            <a:ext cx="10928351" cy="61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cap="all"/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titel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677334" y="1585914"/>
            <a:ext cx="10928351" cy="4016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err="1" smtClean="0"/>
              <a:t>Tekst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769601" y="6372455"/>
            <a:ext cx="1116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B9146FB-7255-2C4D-8294-CE0F6B6D5D38}" type="datetimeFigureOut">
              <a:rPr lang="en-US" smtClean="0"/>
              <a:pPr/>
              <a:t>11/27/2017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773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66307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952" y="5945361"/>
            <a:ext cx="2167467" cy="723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19432"/>
            <a:ext cx="12192000" cy="1599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04866"/>
            <a:ext cx="10363200" cy="72081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1" i="0" cap="all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16503" y="6511679"/>
            <a:ext cx="7903360" cy="157582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0769601" y="6372455"/>
            <a:ext cx="1116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B9146FB-7255-2C4D-8294-CE0F6B6D5D38}" type="datetimeFigureOut">
              <a:rPr lang="en-US" smtClean="0"/>
              <a:pPr/>
              <a:t>11/27/2017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4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4515-86CE-4015-84C4-CD25888B5F7F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0571-8D12-4F87-8E65-26572ABFBC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4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4515-86CE-4015-84C4-CD25888B5F7F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0571-8D12-4F87-8E65-26572ABFBC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35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4515-86CE-4015-84C4-CD25888B5F7F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0571-8D12-4F87-8E65-26572ABFBC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897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4515-86CE-4015-84C4-CD25888B5F7F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0571-8D12-4F87-8E65-26572ABFBC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337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4515-86CE-4015-84C4-CD25888B5F7F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0571-8D12-4F87-8E65-26572ABFBC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87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4515-86CE-4015-84C4-CD25888B5F7F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0571-8D12-4F87-8E65-26572ABFBC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0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4515-86CE-4015-84C4-CD25888B5F7F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0571-8D12-4F87-8E65-26572ABFBC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83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4515-86CE-4015-84C4-CD25888B5F7F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0571-8D12-4F87-8E65-26572ABFBC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004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94515-86CE-4015-84C4-CD25888B5F7F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C0571-8D12-4F87-8E65-26572ABFBC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56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88" y="317316"/>
            <a:ext cx="11578045" cy="1419797"/>
          </a:xfrm>
        </p:spPr>
        <p:txBody>
          <a:bodyPr>
            <a:noAutofit/>
          </a:bodyPr>
          <a:lstStyle/>
          <a:p>
            <a:pPr algn="l"/>
            <a:r>
              <a:rPr lang="en-US" sz="5400" dirty="0"/>
              <a:t>DIENSTVERLENING </a:t>
            </a:r>
            <a:r>
              <a:rPr lang="en-US" sz="5400" dirty="0" smtClean="0"/>
              <a:t>&amp; </a:t>
            </a:r>
            <a:r>
              <a:rPr lang="en-US" sz="5400" dirty="0"/>
              <a:t>PRODUCTEN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0242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Keuzevakken Media</a:t>
            </a:r>
            <a:endParaRPr lang="nl-NL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77334" y="1864111"/>
            <a:ext cx="10928351" cy="345998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Vormgeving &amp; typografie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3D vormgeving &amp; realisatie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Fotografie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Evenementen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1DFFAE-E0A9-4514-A107-608DAE2CDEED}" type="datetime1">
              <a:rPr lang="en-US" smtClean="0"/>
              <a:t>11/27/2017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726" y="5900997"/>
            <a:ext cx="2471959" cy="47145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57" y="1526485"/>
            <a:ext cx="5964452" cy="33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Keuzevakken TECHNIEK</a:t>
            </a:r>
            <a:endParaRPr lang="nl-NL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77334" y="1864111"/>
            <a:ext cx="10928351" cy="345998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Meubelmaken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Procestechniek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Interieurontwerp &amp;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Evenementen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1DFFAE-E0A9-4514-A107-608DAE2CDEED}" type="datetime1">
              <a:rPr lang="en-US" smtClean="0"/>
              <a:t>11/27/2017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726" y="5900997"/>
            <a:ext cx="2471959" cy="47145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86" y="1287205"/>
            <a:ext cx="6231988" cy="350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Keuzevakken sport</a:t>
            </a:r>
            <a:endParaRPr lang="nl-NL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77334" y="2441017"/>
            <a:ext cx="10928351" cy="345998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Mens &amp; activiteit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Sport &amp; bewegen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Voorkomen van ongevallen &amp; EHBO</a:t>
            </a:r>
            <a:endParaRPr lang="nl-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Geüniformeerde dienstverlening &amp; veiligheid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Evenementen</a:t>
            </a:r>
            <a:endParaRPr lang="nl-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1DFFAE-E0A9-4514-A107-608DAE2CDEED}" type="datetime1">
              <a:rPr lang="en-US" smtClean="0"/>
              <a:t>11/27/2017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726" y="5900997"/>
            <a:ext cx="2471959" cy="47145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69" y="676319"/>
            <a:ext cx="4987440" cy="28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Overige vakken </a:t>
            </a:r>
            <a:endParaRPr lang="nl-NL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77334" y="1593669"/>
            <a:ext cx="10928351" cy="40886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rgbClr val="FF0000"/>
                </a:solidFill>
              </a:rPr>
              <a:t>Mentor</a:t>
            </a:r>
            <a:r>
              <a:rPr lang="nl-NL" sz="3200" dirty="0" smtClean="0"/>
              <a:t>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/>
              <a:t>Rekenen (</a:t>
            </a:r>
            <a:r>
              <a:rPr lang="nl-NL" sz="3200" dirty="0" smtClean="0">
                <a:solidFill>
                  <a:srgbClr val="FF0000"/>
                </a:solidFill>
              </a:rPr>
              <a:t>rekentoets</a:t>
            </a:r>
            <a:r>
              <a:rPr lang="nl-NL" sz="3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/>
              <a:t>Maatschappijleer (schoolexamen in leerjaar </a:t>
            </a:r>
            <a:r>
              <a:rPr lang="nl-NL" sz="3200" dirty="0" smtClean="0">
                <a:solidFill>
                  <a:srgbClr val="FF0000"/>
                </a:solidFill>
              </a:rPr>
              <a:t>4</a:t>
            </a:r>
            <a:r>
              <a:rPr lang="nl-NL" sz="3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/>
              <a:t>LO (schoolexamen)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/>
              <a:t>Lint</a:t>
            </a:r>
            <a:r>
              <a:rPr lang="nl-NL" sz="3200" dirty="0" smtClean="0">
                <a:solidFill>
                  <a:srgbClr val="FF0000"/>
                </a:solidFill>
              </a:rPr>
              <a:t>stage </a:t>
            </a:r>
            <a:r>
              <a:rPr lang="nl-NL" sz="3200" dirty="0" smtClean="0"/>
              <a:t>(3x circa 10 weken)</a:t>
            </a:r>
          </a:p>
          <a:p>
            <a:endParaRPr lang="nl-NL" sz="32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1DFFAE-E0A9-4514-A107-608DAE2CDEED}" type="datetime1">
              <a:rPr lang="en-US" smtClean="0"/>
              <a:t>11/27/2017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726" y="5900997"/>
            <a:ext cx="2471959" cy="4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Overzicht</a:t>
            </a:r>
            <a:endParaRPr lang="nl-NL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77333" y="1565032"/>
            <a:ext cx="10928351" cy="377483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a</a:t>
            </a:r>
            <a:r>
              <a:rPr lang="nl-NL" sz="3200" dirty="0" smtClean="0"/>
              <a:t>lgemene vakken	</a:t>
            </a:r>
          </a:p>
          <a:p>
            <a:pPr marL="1143000" lvl="1" indent="-457200"/>
            <a:r>
              <a:rPr lang="nl-NL" sz="3800" dirty="0" smtClean="0"/>
              <a:t>Nederlands, Engels, wiskunde, </a:t>
            </a:r>
            <a:r>
              <a:rPr lang="nl-NL" sz="3800" dirty="0" err="1" smtClean="0">
                <a:solidFill>
                  <a:srgbClr val="FF0000"/>
                </a:solidFill>
              </a:rPr>
              <a:t>eco</a:t>
            </a:r>
            <a:r>
              <a:rPr lang="nl-NL" sz="3800" dirty="0" smtClean="0">
                <a:solidFill>
                  <a:srgbClr val="FF0000"/>
                </a:solidFill>
              </a:rPr>
              <a:t>/bio/</a:t>
            </a:r>
            <a:r>
              <a:rPr lang="nl-NL" sz="3800" dirty="0" err="1" smtClean="0">
                <a:solidFill>
                  <a:srgbClr val="FF0000"/>
                </a:solidFill>
              </a:rPr>
              <a:t>nsk</a:t>
            </a:r>
            <a:endParaRPr lang="nl-NL" sz="3800" dirty="0" smtClean="0">
              <a:solidFill>
                <a:srgbClr val="FF0000"/>
              </a:solidFill>
            </a:endParaRPr>
          </a:p>
          <a:p>
            <a:pPr marL="1143000" lvl="1" indent="-457200"/>
            <a:endParaRPr lang="nl-NL" sz="3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p</a:t>
            </a:r>
            <a:r>
              <a:rPr lang="nl-NL" sz="3200" dirty="0" smtClean="0"/>
              <a:t>raktijkvakken	</a:t>
            </a:r>
          </a:p>
          <a:p>
            <a:pPr marL="1143000" lvl="1" indent="-457200"/>
            <a:r>
              <a:rPr lang="nl-NL" sz="3800" dirty="0" smtClean="0"/>
              <a:t>Profiel D&amp;P, </a:t>
            </a:r>
            <a:r>
              <a:rPr lang="nl-NL" sz="3800" dirty="0" smtClean="0">
                <a:solidFill>
                  <a:srgbClr val="FF0000"/>
                </a:solidFill>
              </a:rPr>
              <a:t>keuzevakken</a:t>
            </a:r>
            <a:r>
              <a:rPr lang="nl-NL" sz="3800" dirty="0" smtClean="0"/>
              <a:t>, loopbaanleren</a:t>
            </a:r>
          </a:p>
          <a:p>
            <a:pPr marL="1143000" lvl="1" indent="-457200"/>
            <a:endParaRPr lang="nl-NL" sz="3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o</a:t>
            </a:r>
            <a:r>
              <a:rPr lang="nl-NL" sz="3200" dirty="0" smtClean="0"/>
              <a:t>verige vakken	</a:t>
            </a:r>
          </a:p>
          <a:p>
            <a:pPr marL="1143000" lvl="1" indent="-457200"/>
            <a:r>
              <a:rPr lang="nl-NL" sz="3800" dirty="0" smtClean="0">
                <a:solidFill>
                  <a:srgbClr val="FF0000"/>
                </a:solidFill>
              </a:rPr>
              <a:t>mentoruur</a:t>
            </a:r>
            <a:r>
              <a:rPr lang="nl-NL" sz="3800" dirty="0" smtClean="0"/>
              <a:t> – maatschappijleer, LO, rekenen - </a:t>
            </a:r>
            <a:r>
              <a:rPr lang="nl-NL" sz="3800" dirty="0" smtClean="0">
                <a:solidFill>
                  <a:srgbClr val="FF0000"/>
                </a:solidFill>
              </a:rPr>
              <a:t>3x stage 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1DFFAE-E0A9-4514-A107-608DAE2CDEED}" type="datetime1">
              <a:rPr lang="en-US" smtClean="0"/>
              <a:t>11/27/2017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726" y="5900997"/>
            <a:ext cx="2471959" cy="4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Examens </a:t>
            </a:r>
            <a:r>
              <a:rPr lang="nl-NL" sz="3600" dirty="0" smtClean="0">
                <a:solidFill>
                  <a:srgbClr val="FF0000"/>
                </a:solidFill>
              </a:rPr>
              <a:t>algemene vakken</a:t>
            </a: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77334" y="1532887"/>
            <a:ext cx="10928351" cy="3992702"/>
          </a:xfrm>
        </p:spPr>
        <p:txBody>
          <a:bodyPr>
            <a:normAutofit/>
          </a:bodyPr>
          <a:lstStyle/>
          <a:p>
            <a:r>
              <a:rPr lang="nl-NL" sz="3200" dirty="0" smtClean="0"/>
              <a:t>Schoolexamens (</a:t>
            </a:r>
            <a:r>
              <a:rPr lang="nl-NL" sz="3200" dirty="0" smtClean="0">
                <a:solidFill>
                  <a:srgbClr val="FF0000"/>
                </a:solidFill>
              </a:rPr>
              <a:t>SE</a:t>
            </a:r>
            <a:r>
              <a:rPr lang="nl-NL" sz="3200" dirty="0" smtClean="0"/>
              <a:t>)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Toetsen en opdrachten volgens het </a:t>
            </a:r>
            <a:r>
              <a:rPr lang="nl-NL" sz="3200" dirty="0" smtClean="0">
                <a:solidFill>
                  <a:srgbClr val="FF0000"/>
                </a:solidFill>
              </a:rPr>
              <a:t>PTA </a:t>
            </a:r>
            <a:r>
              <a:rPr lang="nl-NL" sz="3200" dirty="0" smtClean="0"/>
              <a:t>leerjaar 3&amp;4</a:t>
            </a:r>
          </a:p>
          <a:p>
            <a:endParaRPr lang="nl-NL" sz="3200" dirty="0"/>
          </a:p>
          <a:p>
            <a:r>
              <a:rPr lang="nl-NL" sz="3200" dirty="0" smtClean="0"/>
              <a:t>Centrale examens (</a:t>
            </a:r>
            <a:r>
              <a:rPr lang="nl-NL" sz="3200" dirty="0" smtClean="0">
                <a:solidFill>
                  <a:srgbClr val="FF0000"/>
                </a:solidFill>
              </a:rPr>
              <a:t>CE</a:t>
            </a:r>
            <a:r>
              <a:rPr lang="nl-NL" sz="32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Digitaal </a:t>
            </a:r>
            <a:r>
              <a:rPr lang="nl-NL" sz="3200" dirty="0" smtClean="0">
                <a:solidFill>
                  <a:srgbClr val="FF0000"/>
                </a:solidFill>
              </a:rPr>
              <a:t>landelijk</a:t>
            </a:r>
            <a:r>
              <a:rPr lang="nl-NL" sz="3200" dirty="0" smtClean="0"/>
              <a:t> examen 2019</a:t>
            </a:r>
            <a:endParaRPr lang="nl-NL" sz="3200" dirty="0"/>
          </a:p>
          <a:p>
            <a:endParaRPr lang="nl-NL" sz="3200" dirty="0" smtClean="0"/>
          </a:p>
          <a:p>
            <a:r>
              <a:rPr lang="nl-NL" sz="3200" dirty="0" smtClean="0"/>
              <a:t>Eindlijst = (SE+CE)/2</a:t>
            </a: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1DFFAE-E0A9-4514-A107-608DAE2CDEED}" type="datetime1">
              <a:rPr lang="en-US" smtClean="0"/>
              <a:t>11/27/2017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726" y="5900997"/>
            <a:ext cx="2471959" cy="4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sz="3600" dirty="0" err="1" smtClean="0"/>
              <a:t>ExamenS</a:t>
            </a:r>
            <a:r>
              <a:rPr lang="nl-NL" sz="3600" dirty="0" smtClean="0"/>
              <a:t> </a:t>
            </a:r>
            <a:r>
              <a:rPr lang="nl-NL" sz="3600" dirty="0" smtClean="0">
                <a:solidFill>
                  <a:srgbClr val="FF0000"/>
                </a:solidFill>
              </a:rPr>
              <a:t>profiel D&amp;P</a:t>
            </a: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77333" y="1433907"/>
            <a:ext cx="10928351" cy="4320389"/>
          </a:xfrm>
        </p:spPr>
        <p:txBody>
          <a:bodyPr>
            <a:normAutofit/>
          </a:bodyPr>
          <a:lstStyle/>
          <a:p>
            <a:r>
              <a:rPr lang="nl-NL" sz="3200" dirty="0" smtClean="0"/>
              <a:t>Schoolexamen Profiel D&amp;P (</a:t>
            </a:r>
            <a:r>
              <a:rPr lang="nl-NL" sz="3200" dirty="0" smtClean="0">
                <a:solidFill>
                  <a:srgbClr val="FF0000"/>
                </a:solidFill>
              </a:rPr>
              <a:t>SE</a:t>
            </a:r>
            <a:r>
              <a:rPr lang="nl-NL" sz="3200" dirty="0" smtClean="0"/>
              <a:t>)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Toetsen en opdrachten volgens het </a:t>
            </a:r>
            <a:r>
              <a:rPr lang="nl-NL" sz="3200" dirty="0" smtClean="0">
                <a:solidFill>
                  <a:srgbClr val="FF0000"/>
                </a:solidFill>
              </a:rPr>
              <a:t>PTA </a:t>
            </a:r>
            <a:r>
              <a:rPr lang="nl-NL" sz="3200" dirty="0"/>
              <a:t>leerjaar </a:t>
            </a:r>
            <a:r>
              <a:rPr lang="nl-NL" sz="3200" dirty="0" smtClean="0"/>
              <a:t>3&amp;4</a:t>
            </a:r>
            <a:endParaRPr lang="nl-NL" sz="32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r>
              <a:rPr lang="nl-NL" sz="3200" dirty="0" smtClean="0"/>
              <a:t>Centrale examen Profiel D&amp;P (</a:t>
            </a:r>
            <a:r>
              <a:rPr lang="nl-NL" sz="3200" dirty="0" smtClean="0">
                <a:solidFill>
                  <a:srgbClr val="FF0000"/>
                </a:solidFill>
              </a:rPr>
              <a:t>CSPE</a:t>
            </a:r>
            <a:r>
              <a:rPr lang="nl-NL" sz="32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Digitaal en praktisch landelijk examen </a:t>
            </a:r>
            <a:r>
              <a:rPr lang="nl-NL" sz="3200" dirty="0" smtClean="0">
                <a:solidFill>
                  <a:srgbClr val="FF0000"/>
                </a:solidFill>
              </a:rPr>
              <a:t>D&amp;P</a:t>
            </a:r>
            <a:r>
              <a:rPr lang="nl-NL" sz="3200" dirty="0" smtClean="0"/>
              <a:t> in 2019</a:t>
            </a:r>
            <a:endParaRPr lang="nl-NL" sz="3200" dirty="0"/>
          </a:p>
          <a:p>
            <a:endParaRPr lang="nl-NL" sz="3200" dirty="0" smtClean="0"/>
          </a:p>
          <a:p>
            <a:r>
              <a:rPr lang="nl-NL" sz="3200" b="1" dirty="0"/>
              <a:t>Eindlijst</a:t>
            </a:r>
            <a:r>
              <a:rPr lang="nl-NL" sz="3200" dirty="0"/>
              <a:t> = (SE+CSPE)/2</a:t>
            </a:r>
            <a:endParaRPr lang="nl-NL" sz="32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1DFFAE-E0A9-4514-A107-608DAE2CDEED}" type="datetime1">
              <a:rPr lang="en-US" smtClean="0"/>
              <a:t>11/27/2017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726" y="5900997"/>
            <a:ext cx="2471959" cy="4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sz="3600" dirty="0" err="1" smtClean="0"/>
              <a:t>ExamenS</a:t>
            </a:r>
            <a:r>
              <a:rPr lang="nl-NL" sz="3600" dirty="0" smtClean="0"/>
              <a:t> </a:t>
            </a:r>
            <a:r>
              <a:rPr lang="nl-NL" sz="3600" dirty="0" smtClean="0">
                <a:solidFill>
                  <a:srgbClr val="FF0000"/>
                </a:solidFill>
              </a:rPr>
              <a:t>Keuzevakken</a:t>
            </a: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77333" y="1433907"/>
            <a:ext cx="10928351" cy="4320389"/>
          </a:xfrm>
        </p:spPr>
        <p:txBody>
          <a:bodyPr>
            <a:normAutofit/>
          </a:bodyPr>
          <a:lstStyle/>
          <a:p>
            <a:r>
              <a:rPr lang="nl-NL" sz="3200" dirty="0" smtClean="0"/>
              <a:t>Schoolexamen keuzevakken (</a:t>
            </a:r>
            <a:r>
              <a:rPr lang="nl-NL" sz="3200" dirty="0" smtClean="0">
                <a:solidFill>
                  <a:srgbClr val="FF0000"/>
                </a:solidFill>
              </a:rPr>
              <a:t>SE</a:t>
            </a:r>
            <a:r>
              <a:rPr lang="nl-NL" sz="3200" dirty="0" smtClean="0"/>
              <a:t>)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Toetsen en opdrachten volgens het </a:t>
            </a:r>
            <a:r>
              <a:rPr lang="nl-NL" sz="3200" dirty="0" smtClean="0">
                <a:solidFill>
                  <a:srgbClr val="FF0000"/>
                </a:solidFill>
              </a:rPr>
              <a:t>PTA </a:t>
            </a:r>
            <a:r>
              <a:rPr lang="nl-NL" sz="3200" dirty="0"/>
              <a:t>leerjaar </a:t>
            </a:r>
            <a:r>
              <a:rPr lang="nl-NL" sz="3200" dirty="0" smtClean="0"/>
              <a:t>3&amp;4</a:t>
            </a:r>
            <a:endParaRPr lang="nl-NL" sz="32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Voor elk keuzevak een eindcijfer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/>
          </a:p>
          <a:p>
            <a:r>
              <a:rPr lang="nl-NL" sz="3200" b="1" dirty="0"/>
              <a:t>Eindlijst</a:t>
            </a:r>
            <a:r>
              <a:rPr lang="nl-NL" sz="3200" dirty="0"/>
              <a:t> = </a:t>
            </a:r>
            <a:r>
              <a:rPr lang="nl-NL" sz="3200" dirty="0" smtClean="0"/>
              <a:t>(</a:t>
            </a:r>
            <a:r>
              <a:rPr lang="nl-NL" sz="3200" dirty="0" smtClean="0">
                <a:solidFill>
                  <a:srgbClr val="FF0000"/>
                </a:solidFill>
              </a:rPr>
              <a:t>Beste</a:t>
            </a:r>
            <a:r>
              <a:rPr lang="nl-NL" sz="3200" dirty="0" smtClean="0"/>
              <a:t> 4 keuzevakken)/4</a:t>
            </a:r>
            <a:endParaRPr lang="nl-NL" sz="3200" dirty="0"/>
          </a:p>
          <a:p>
            <a:endParaRPr lang="nl-NL" sz="3200" dirty="0" smtClean="0"/>
          </a:p>
          <a:p>
            <a:endParaRPr lang="nl-NL" sz="32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1DFFAE-E0A9-4514-A107-608DAE2CDEED}" type="datetime1">
              <a:rPr lang="en-US" smtClean="0"/>
              <a:t>11/27/2017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726" y="5900997"/>
            <a:ext cx="2471959" cy="4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Examens </a:t>
            </a:r>
            <a:r>
              <a:rPr lang="nl-NL" sz="3600" dirty="0" smtClean="0">
                <a:solidFill>
                  <a:srgbClr val="FF0000"/>
                </a:solidFill>
              </a:rPr>
              <a:t>overig</a:t>
            </a: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77334" y="1433907"/>
            <a:ext cx="10928351" cy="4320389"/>
          </a:xfrm>
        </p:spPr>
        <p:txBody>
          <a:bodyPr>
            <a:normAutofit fontScale="92500" lnSpcReduction="10000"/>
          </a:bodyPr>
          <a:lstStyle/>
          <a:p>
            <a:r>
              <a:rPr lang="nl-NL" sz="3200" dirty="0" smtClean="0"/>
              <a:t>Schoolexamens (</a:t>
            </a:r>
            <a:r>
              <a:rPr lang="nl-NL" sz="3200" dirty="0" smtClean="0">
                <a:solidFill>
                  <a:srgbClr val="FF0000"/>
                </a:solidFill>
              </a:rPr>
              <a:t>SE</a:t>
            </a:r>
            <a:r>
              <a:rPr lang="nl-NL" sz="3200" dirty="0" smtClean="0"/>
              <a:t>)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Maatschappijleer en L.O. moeten met een voldoende worden afgesloten. Toetsen en opdrachten volgens het </a:t>
            </a:r>
            <a:r>
              <a:rPr lang="nl-NL" sz="3200" dirty="0" smtClean="0">
                <a:solidFill>
                  <a:srgbClr val="FF0000"/>
                </a:solidFill>
              </a:rPr>
              <a:t>PTA</a:t>
            </a:r>
            <a:r>
              <a:rPr lang="nl-NL" sz="3200" dirty="0" smtClean="0"/>
              <a:t>.</a:t>
            </a:r>
          </a:p>
          <a:p>
            <a:endParaRPr lang="nl-NL" sz="3200" dirty="0" smtClean="0"/>
          </a:p>
          <a:p>
            <a:r>
              <a:rPr lang="nl-NL" sz="3200" b="1" dirty="0" smtClean="0"/>
              <a:t>Eindlijst</a:t>
            </a:r>
            <a:r>
              <a:rPr lang="nl-NL" sz="3200" dirty="0" smtClean="0"/>
              <a:t> </a:t>
            </a:r>
            <a:r>
              <a:rPr lang="nl-NL" sz="3200" dirty="0"/>
              <a:t>= SE</a:t>
            </a:r>
          </a:p>
          <a:p>
            <a:endParaRPr lang="nl-NL" sz="3200" dirty="0" smtClean="0"/>
          </a:p>
          <a:p>
            <a:r>
              <a:rPr lang="nl-NL" sz="3200" dirty="0" smtClean="0"/>
              <a:t>Rekentoets (</a:t>
            </a:r>
            <a:r>
              <a:rPr lang="nl-NL" sz="3200" dirty="0" smtClean="0">
                <a:solidFill>
                  <a:srgbClr val="FF0000"/>
                </a:solidFill>
              </a:rPr>
              <a:t>2F</a:t>
            </a:r>
            <a:r>
              <a:rPr lang="nl-NL" sz="32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De rekentoets telt </a:t>
            </a:r>
            <a:r>
              <a:rPr lang="nl-NL" sz="3200" dirty="0" smtClean="0">
                <a:solidFill>
                  <a:srgbClr val="FF0000"/>
                </a:solidFill>
              </a:rPr>
              <a:t>op dit moment </a:t>
            </a:r>
            <a:r>
              <a:rPr lang="nl-NL" sz="3200" dirty="0" smtClean="0"/>
              <a:t>nog niet mee voor slagen of zakken.</a:t>
            </a:r>
            <a:endParaRPr lang="nl-NL" sz="3200" dirty="0"/>
          </a:p>
          <a:p>
            <a:endParaRPr lang="nl-NL" sz="32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1DFFAE-E0A9-4514-A107-608DAE2CDEED}" type="datetime1">
              <a:rPr lang="en-US" smtClean="0"/>
              <a:t>11/27/2017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726" y="5900997"/>
            <a:ext cx="2471959" cy="4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En nu?</a:t>
            </a:r>
            <a:endParaRPr lang="nl-NL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77334" y="2063931"/>
            <a:ext cx="10928351" cy="369036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Leerlingen moeten een keuze maken voor </a:t>
            </a:r>
            <a:r>
              <a:rPr lang="nl-NL" sz="3200" dirty="0" smtClean="0">
                <a:solidFill>
                  <a:srgbClr val="FF0000"/>
                </a:solidFill>
              </a:rPr>
              <a:t>economie</a:t>
            </a:r>
            <a:r>
              <a:rPr lang="nl-NL" sz="3200" dirty="0" smtClean="0"/>
              <a:t> of </a:t>
            </a:r>
            <a:r>
              <a:rPr lang="nl-NL" sz="3200" dirty="0" smtClean="0">
                <a:solidFill>
                  <a:srgbClr val="FF0000"/>
                </a:solidFill>
              </a:rPr>
              <a:t>biologie</a:t>
            </a:r>
            <a:r>
              <a:rPr lang="nl-NL" sz="3200" dirty="0" smtClean="0"/>
              <a:t> of </a:t>
            </a:r>
            <a:r>
              <a:rPr lang="nl-NL" sz="3200" dirty="0" smtClean="0">
                <a:solidFill>
                  <a:srgbClr val="FF0000"/>
                </a:solidFill>
              </a:rPr>
              <a:t>natuurkunde</a:t>
            </a:r>
            <a:r>
              <a:rPr lang="nl-NL" sz="3200" dirty="0"/>
              <a:t> </a:t>
            </a:r>
            <a:r>
              <a:rPr lang="nl-NL" sz="3200" dirty="0" smtClean="0"/>
              <a:t>(</a:t>
            </a:r>
            <a:r>
              <a:rPr lang="nl-NL" sz="3200" dirty="0" err="1" smtClean="0"/>
              <a:t>nask</a:t>
            </a:r>
            <a:r>
              <a:rPr lang="nl-NL" sz="3200" dirty="0" smtClean="0"/>
              <a:t>).</a:t>
            </a:r>
          </a:p>
          <a:p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Leerlingen krijgen binnenkort voorlichting over de </a:t>
            </a:r>
            <a:r>
              <a:rPr lang="nl-NL" sz="3200" dirty="0" smtClean="0">
                <a:solidFill>
                  <a:srgbClr val="FF0000"/>
                </a:solidFill>
              </a:rPr>
              <a:t>eerste 5 keuzevakken </a:t>
            </a:r>
            <a:r>
              <a:rPr lang="nl-NL" sz="3200" dirty="0" smtClean="0"/>
              <a:t>en geven hun 1</a:t>
            </a:r>
            <a:r>
              <a:rPr lang="nl-NL" sz="3200" baseline="30000" dirty="0" smtClean="0"/>
              <a:t>ste</a:t>
            </a:r>
            <a:r>
              <a:rPr lang="nl-NL" sz="3200" dirty="0" smtClean="0"/>
              <a:t>, 2</a:t>
            </a:r>
            <a:r>
              <a:rPr lang="nl-NL" sz="3200" baseline="30000" dirty="0" smtClean="0"/>
              <a:t>de</a:t>
            </a:r>
            <a:r>
              <a:rPr lang="nl-NL" sz="3200" dirty="0" smtClean="0"/>
              <a:t> en 3</a:t>
            </a:r>
            <a:r>
              <a:rPr lang="nl-NL" sz="3200" baseline="30000" dirty="0" smtClean="0"/>
              <a:t>de</a:t>
            </a:r>
            <a:r>
              <a:rPr lang="nl-NL" sz="3200" dirty="0" smtClean="0"/>
              <a:t> voorkeur aan. </a:t>
            </a:r>
            <a:endParaRPr lang="nl-NL" sz="3200" dirty="0"/>
          </a:p>
          <a:p>
            <a:endParaRPr lang="nl-NL" sz="32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1DFFAE-E0A9-4514-A107-608DAE2CDEED}" type="datetime1">
              <a:rPr lang="en-US" smtClean="0"/>
              <a:t>11/27/2017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726" y="5900997"/>
            <a:ext cx="2471959" cy="4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Dienstverlening &amp; Producten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77333" y="1864111"/>
            <a:ext cx="10928351" cy="345998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2-jarig </a:t>
            </a:r>
            <a:r>
              <a:rPr lang="nl-NL" sz="3200" dirty="0">
                <a:solidFill>
                  <a:srgbClr val="FF0000"/>
                </a:solidFill>
              </a:rPr>
              <a:t>beroepsgericht</a:t>
            </a:r>
            <a:r>
              <a:rPr lang="nl-NL" sz="3200" dirty="0"/>
              <a:t> programma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rgbClr val="FF0000"/>
                </a:solidFill>
              </a:rPr>
              <a:t>Brede</a:t>
            </a:r>
            <a:r>
              <a:rPr lang="nl-NL" sz="3200" dirty="0" smtClean="0"/>
              <a:t> opleiding, ondernemen staat centraal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/>
              <a:t>Schoolexamen </a:t>
            </a:r>
            <a:r>
              <a:rPr lang="nl-NL" sz="3200" dirty="0"/>
              <a:t>start </a:t>
            </a:r>
            <a:r>
              <a:rPr lang="nl-NL" sz="3200" dirty="0">
                <a:solidFill>
                  <a:srgbClr val="FF0000"/>
                </a:solidFill>
              </a:rPr>
              <a:t>direct</a:t>
            </a:r>
            <a:r>
              <a:rPr lang="nl-NL" sz="3200" dirty="0"/>
              <a:t> volgens </a:t>
            </a:r>
            <a:r>
              <a:rPr lang="nl-NL" sz="3200" dirty="0">
                <a:solidFill>
                  <a:srgbClr val="FF0000"/>
                </a:solidFill>
              </a:rPr>
              <a:t>PTA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/>
              <a:t>Centraal examen </a:t>
            </a:r>
            <a:r>
              <a:rPr lang="nl-NL" sz="3200" dirty="0"/>
              <a:t>in </a:t>
            </a:r>
            <a:r>
              <a:rPr lang="nl-NL" sz="3200" dirty="0">
                <a:solidFill>
                  <a:srgbClr val="FF0000"/>
                </a:solidFill>
              </a:rPr>
              <a:t>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Doorstroom naar </a:t>
            </a:r>
            <a:r>
              <a:rPr lang="nl-NL" sz="3200" dirty="0" smtClean="0">
                <a:solidFill>
                  <a:srgbClr val="FF0000"/>
                </a:solidFill>
              </a:rPr>
              <a:t>alle</a:t>
            </a:r>
            <a:r>
              <a:rPr lang="nl-NL" sz="3200" dirty="0" smtClean="0"/>
              <a:t> mbo-sectoren</a:t>
            </a:r>
            <a:endParaRPr lang="nl-N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1DFFAE-E0A9-4514-A107-608DAE2CDEED}" type="datetime1">
              <a:rPr lang="en-US" smtClean="0"/>
              <a:t>11/27/2017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726" y="5900997"/>
            <a:ext cx="2471959" cy="4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796834" y="1396306"/>
            <a:ext cx="10363200" cy="1124825"/>
          </a:xfrm>
        </p:spPr>
        <p:txBody>
          <a:bodyPr>
            <a:noAutofit/>
          </a:bodyPr>
          <a:lstStyle/>
          <a:p>
            <a:pPr algn="ctr"/>
            <a:r>
              <a:rPr lang="nl-NL" sz="8800" dirty="0" smtClean="0"/>
              <a:t>Zijn er nog Vragen?</a:t>
            </a:r>
            <a:endParaRPr lang="nl-NL" sz="8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4D62F6-4D99-40BB-AAA4-4425185655BF}" type="datetime1">
              <a:rPr lang="en-US" smtClean="0"/>
              <a:t>11/27/2017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726" y="5900997"/>
            <a:ext cx="2471959" cy="47145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801291" y="483326"/>
            <a:ext cx="4924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Dank voor uw aandacht!</a:t>
            </a:r>
            <a:endParaRPr lang="nl-NL" sz="32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2965269"/>
            <a:ext cx="6057217" cy="340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2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Waar gaat het om?</a:t>
            </a:r>
            <a:endParaRPr lang="nl-NL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77333" y="1864111"/>
            <a:ext cx="10928351" cy="345998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ea typeface="Verdana" panose="020B0604030504040204" pitchFamily="34" charset="0"/>
                <a:cs typeface="Verdana" panose="020B0604030504040204" pitchFamily="34" charset="0"/>
              </a:rPr>
              <a:t>Leren met hoofd </a:t>
            </a:r>
            <a:r>
              <a:rPr lang="nl-NL" sz="32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nl-NL" sz="3200" dirty="0" smtClean="0">
                <a:ea typeface="Verdana" panose="020B0604030504040204" pitchFamily="34" charset="0"/>
                <a:cs typeface="Verdana" panose="020B0604030504040204" pitchFamily="34" charset="0"/>
              </a:rPr>
              <a:t> hart </a:t>
            </a:r>
            <a:r>
              <a:rPr lang="nl-NL" sz="32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nl-NL" sz="3200" dirty="0" smtClean="0">
                <a:ea typeface="Verdana" panose="020B0604030504040204" pitchFamily="34" charset="0"/>
                <a:cs typeface="Verdana" panose="020B0604030504040204" pitchFamily="34" charset="0"/>
              </a:rPr>
              <a:t> handen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ea typeface="Verdana" panose="020B0604030504040204" pitchFamily="34" charset="0"/>
                <a:cs typeface="Verdana" panose="020B0604030504040204" pitchFamily="34" charset="0"/>
              </a:rPr>
              <a:t>Je </a:t>
            </a:r>
            <a:r>
              <a:rPr lang="nl-NL" sz="32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loopbaan</a:t>
            </a:r>
            <a:r>
              <a:rPr lang="nl-NL" sz="3200" dirty="0">
                <a:ea typeface="Verdana" panose="020B0604030504040204" pitchFamily="34" charset="0"/>
                <a:cs typeface="Verdana" panose="020B0604030504040204" pitchFamily="34" charset="0"/>
              </a:rPr>
              <a:t> start op het </a:t>
            </a:r>
            <a:r>
              <a:rPr lang="nl-NL" sz="3200" dirty="0" smtClean="0">
                <a:ea typeface="Verdana" panose="020B0604030504040204" pitchFamily="34" charset="0"/>
                <a:cs typeface="Verdana" panose="020B0604030504040204" pitchFamily="34" charset="0"/>
              </a:rPr>
              <a:t>vmbo</a:t>
            </a:r>
            <a:endParaRPr lang="nl-NL" sz="3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ea typeface="Verdana" panose="020B0604030504040204" pitchFamily="34" charset="0"/>
                <a:cs typeface="Verdana" panose="020B0604030504040204" pitchFamily="34" charset="0"/>
              </a:rPr>
              <a:t>Het doel is om op </a:t>
            </a:r>
            <a:r>
              <a:rPr lang="nl-NL" sz="32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precies de goede mbo-opleiding </a:t>
            </a:r>
            <a:r>
              <a:rPr lang="nl-NL" sz="3200" dirty="0">
                <a:ea typeface="Verdana" panose="020B0604030504040204" pitchFamily="34" charset="0"/>
                <a:cs typeface="Verdana" panose="020B0604030504040204" pitchFamily="34" charset="0"/>
              </a:rPr>
              <a:t>te komen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ea typeface="Verdana" panose="020B0604030504040204" pitchFamily="34" charset="0"/>
                <a:cs typeface="Verdana" panose="020B0604030504040204" pitchFamily="34" charset="0"/>
              </a:rPr>
              <a:t>Wat je daarvoor nodig hebt zijn </a:t>
            </a:r>
            <a:r>
              <a:rPr lang="nl-NL" sz="32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kennis</a:t>
            </a:r>
            <a:r>
              <a:rPr lang="nl-NL" sz="3200" dirty="0">
                <a:ea typeface="Verdana" panose="020B0604030504040204" pitchFamily="34" charset="0"/>
                <a:cs typeface="Verdana" panose="020B0604030504040204" pitchFamily="34" charset="0"/>
              </a:rPr>
              <a:t> en vooral </a:t>
            </a:r>
            <a:r>
              <a:rPr lang="nl-NL" sz="32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vaardigheden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nl-NL" sz="3200" dirty="0" smtClean="0">
                <a:ea typeface="Verdana" panose="020B0604030504040204" pitchFamily="34" charset="0"/>
                <a:cs typeface="Verdana" panose="020B0604030504040204" pitchFamily="34" charset="0"/>
              </a:rPr>
              <a:t>tructuur biedt de ruimte voor </a:t>
            </a:r>
            <a:r>
              <a:rPr lang="nl-NL" sz="32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keuzes</a:t>
            </a:r>
            <a:endParaRPr lang="nl-NL" sz="3200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1DFFAE-E0A9-4514-A107-608DAE2CDEED}" type="datetime1">
              <a:rPr lang="en-US" smtClean="0"/>
              <a:t>11/27/2017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726" y="5900997"/>
            <a:ext cx="2471959" cy="4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ALGEMENE Vakken</a:t>
            </a:r>
            <a:endParaRPr lang="nl-NL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77334" y="1864111"/>
            <a:ext cx="10928351" cy="345998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/>
              <a:t>Nederlands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/>
              <a:t>Engels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w</a:t>
            </a:r>
            <a:r>
              <a:rPr lang="nl-NL" sz="3200" dirty="0" smtClean="0"/>
              <a:t>iskunde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FF0000"/>
                </a:solidFill>
              </a:rPr>
              <a:t>k</a:t>
            </a:r>
            <a:r>
              <a:rPr lang="nl-NL" sz="3200" dirty="0" smtClean="0">
                <a:solidFill>
                  <a:srgbClr val="FF0000"/>
                </a:solidFill>
              </a:rPr>
              <a:t>euze</a:t>
            </a:r>
            <a:r>
              <a:rPr lang="nl-NL" sz="3200" dirty="0" smtClean="0"/>
              <a:t>: economie </a:t>
            </a:r>
            <a:r>
              <a:rPr lang="nl-NL" sz="3200" dirty="0" smtClean="0">
                <a:solidFill>
                  <a:srgbClr val="FF0000"/>
                </a:solidFill>
              </a:rPr>
              <a:t>of</a:t>
            </a:r>
            <a:r>
              <a:rPr lang="nl-NL" sz="3200" dirty="0" smtClean="0"/>
              <a:t> biologie </a:t>
            </a:r>
            <a:r>
              <a:rPr lang="nl-NL" sz="3200" dirty="0" smtClean="0">
                <a:solidFill>
                  <a:srgbClr val="FF0000"/>
                </a:solidFill>
              </a:rPr>
              <a:t>of</a:t>
            </a:r>
            <a:r>
              <a:rPr lang="nl-NL" sz="3200" dirty="0" smtClean="0"/>
              <a:t> natuurkunde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/>
              <a:t>Schoolexamen </a:t>
            </a:r>
            <a:r>
              <a:rPr lang="nl-NL" sz="3200" dirty="0" smtClean="0">
                <a:solidFill>
                  <a:srgbClr val="FF0000"/>
                </a:solidFill>
              </a:rPr>
              <a:t>en</a:t>
            </a:r>
            <a:r>
              <a:rPr lang="nl-NL" sz="3200" dirty="0" smtClean="0"/>
              <a:t> centraal examen 2019</a:t>
            </a: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1DFFAE-E0A9-4514-A107-608DAE2CDEED}" type="datetime1">
              <a:rPr lang="en-US" smtClean="0"/>
              <a:t>11/27/2017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726" y="5900997"/>
            <a:ext cx="2471959" cy="4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Extra taal</a:t>
            </a:r>
            <a:endParaRPr lang="nl-NL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77334" y="2481943"/>
            <a:ext cx="10928351" cy="28421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err="1" smtClean="0"/>
              <a:t>Anglia</a:t>
            </a:r>
            <a:r>
              <a:rPr lang="nl-NL" sz="3200" dirty="0" smtClean="0"/>
              <a:t> </a:t>
            </a:r>
            <a:r>
              <a:rPr lang="nl-NL" sz="3200" dirty="0" smtClean="0">
                <a:solidFill>
                  <a:srgbClr val="FF0000"/>
                </a:solidFill>
              </a:rPr>
              <a:t>Engels</a:t>
            </a:r>
            <a:r>
              <a:rPr lang="nl-NL" sz="3200" dirty="0" smtClean="0"/>
              <a:t> (certificaat Cambridge English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rgbClr val="FF0000"/>
                </a:solidFill>
              </a:rPr>
              <a:t>Duits</a:t>
            </a:r>
            <a:r>
              <a:rPr lang="nl-NL" sz="3200" dirty="0" smtClean="0"/>
              <a:t> als extra taal (certificaat Goethe Instituut)</a:t>
            </a:r>
          </a:p>
          <a:p>
            <a:endParaRPr lang="nl-NL" sz="32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1DFFAE-E0A9-4514-A107-608DAE2CDEED}" type="datetime1">
              <a:rPr lang="en-US" smtClean="0"/>
              <a:t>11/27/2017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726" y="5900997"/>
            <a:ext cx="2471959" cy="4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5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PRAKTIJK vakken</a:t>
            </a:r>
            <a:endParaRPr lang="nl-NL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77333" y="1714758"/>
            <a:ext cx="10928351" cy="375868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rgbClr val="FF0000"/>
                </a:solidFill>
              </a:rPr>
              <a:t>Profiel</a:t>
            </a:r>
            <a:r>
              <a:rPr lang="nl-NL" sz="3200" dirty="0" smtClean="0"/>
              <a:t> Dienstverlening &amp; Producten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/>
              <a:t>Schoolexamen </a:t>
            </a:r>
            <a:r>
              <a:rPr lang="nl-NL" sz="3200" dirty="0" smtClean="0">
                <a:solidFill>
                  <a:srgbClr val="FF0000"/>
                </a:solidFill>
              </a:rPr>
              <a:t>en</a:t>
            </a:r>
            <a:r>
              <a:rPr lang="nl-NL" sz="3200" dirty="0" smtClean="0"/>
              <a:t> centraal examen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rgbClr val="FF0000"/>
                </a:solidFill>
              </a:rPr>
              <a:t>Keuzevakken</a:t>
            </a:r>
            <a:endParaRPr lang="nl-NL" sz="3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/>
              <a:t>Schoolexamen (</a:t>
            </a:r>
            <a:r>
              <a:rPr lang="nl-NL" sz="3200" dirty="0" smtClean="0">
                <a:solidFill>
                  <a:srgbClr val="FF0000"/>
                </a:solidFill>
              </a:rPr>
              <a:t>meesterproef</a:t>
            </a:r>
            <a:r>
              <a:rPr lang="nl-NL" sz="3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/>
              <a:t>Loopbaanleren (</a:t>
            </a:r>
            <a:r>
              <a:rPr lang="nl-NL" sz="3200" dirty="0" smtClean="0">
                <a:solidFill>
                  <a:srgbClr val="FF0000"/>
                </a:solidFill>
              </a:rPr>
              <a:t>LOB</a:t>
            </a:r>
            <a:r>
              <a:rPr lang="nl-NL" sz="3200" dirty="0" smtClean="0"/>
              <a:t>)</a:t>
            </a: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1DFFAE-E0A9-4514-A107-608DAE2CDEED}" type="datetime1">
              <a:rPr lang="en-US" smtClean="0"/>
              <a:t>11/27/2017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726" y="5900997"/>
            <a:ext cx="2471959" cy="4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Profiel D&amp;P</a:t>
            </a:r>
            <a:endParaRPr lang="nl-NL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77334" y="1433907"/>
            <a:ext cx="10928351" cy="4320389"/>
          </a:xfrm>
        </p:spPr>
        <p:txBody>
          <a:bodyPr>
            <a:normAutofit/>
          </a:bodyPr>
          <a:lstStyle/>
          <a:p>
            <a:r>
              <a:rPr lang="nl-NL" sz="3200" dirty="0" smtClean="0">
                <a:ea typeface="Verdana" panose="020B0604030504040204" pitchFamily="34" charset="0"/>
                <a:cs typeface="Verdana" panose="020B0604030504040204" pitchFamily="34" charset="0"/>
              </a:rPr>
              <a:t>Het profiel </a:t>
            </a:r>
            <a:r>
              <a:rPr lang="nl-NL" sz="3200" dirty="0">
                <a:ea typeface="Verdana" panose="020B0604030504040204" pitchFamily="34" charset="0"/>
                <a:cs typeface="Verdana" panose="020B0604030504040204" pitchFamily="34" charset="0"/>
              </a:rPr>
              <a:t>Dienstverlening &amp; </a:t>
            </a:r>
            <a:r>
              <a:rPr lang="nl-NL" sz="3200" dirty="0" smtClean="0">
                <a:ea typeface="Verdana" panose="020B0604030504040204" pitchFamily="34" charset="0"/>
                <a:cs typeface="Verdana" panose="020B0604030504040204" pitchFamily="34" charset="0"/>
              </a:rPr>
              <a:t>Producten gaat over </a:t>
            </a:r>
            <a:r>
              <a:rPr lang="nl-NL" sz="32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ondernemen</a:t>
            </a:r>
            <a:r>
              <a:rPr lang="nl-NL" sz="3200" dirty="0" smtClean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nl-NL" sz="3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3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3200" dirty="0">
                <a:ea typeface="Verdana" panose="020B0604030504040204" pitchFamily="34" charset="0"/>
                <a:cs typeface="Verdana" panose="020B0604030504040204" pitchFamily="34" charset="0"/>
              </a:rPr>
              <a:t>Een product maken en </a:t>
            </a:r>
            <a:r>
              <a:rPr lang="nl-NL" sz="32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verbeteren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Multimediale</a:t>
            </a:r>
            <a:r>
              <a:rPr lang="nl-NL" sz="3200" dirty="0">
                <a:ea typeface="Verdana" panose="020B0604030504040204" pitchFamily="34" charset="0"/>
                <a:cs typeface="Verdana" panose="020B0604030504040204" pitchFamily="34" charset="0"/>
              </a:rPr>
              <a:t> producten maken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Organiseren</a:t>
            </a:r>
            <a:r>
              <a:rPr lang="nl-NL" sz="3200" dirty="0">
                <a:ea typeface="Verdana" panose="020B0604030504040204" pitchFamily="34" charset="0"/>
                <a:cs typeface="Verdana" panose="020B0604030504040204" pitchFamily="34" charset="0"/>
              </a:rPr>
              <a:t> van een activiteit voor een opdrachtgever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3200" dirty="0">
                <a:ea typeface="Verdana" panose="020B0604030504040204" pitchFamily="34" charset="0"/>
                <a:cs typeface="Verdana" panose="020B0604030504040204" pitchFamily="34" charset="0"/>
              </a:rPr>
              <a:t>Presenteren, promoten en </a:t>
            </a:r>
            <a:r>
              <a:rPr lang="nl-NL" sz="32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verkopen</a:t>
            </a:r>
            <a:endParaRPr lang="nl-NL" sz="3200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1DFFAE-E0A9-4514-A107-608DAE2CDEED}" type="datetime1">
              <a:rPr lang="en-US" smtClean="0"/>
              <a:t>11/27/2017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726" y="5900997"/>
            <a:ext cx="2471959" cy="4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Keuzevakken praktijk (6 uur)</a:t>
            </a:r>
            <a:endParaRPr lang="nl-NL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77334" y="1864111"/>
            <a:ext cx="10928351" cy="3857420"/>
          </a:xfrm>
        </p:spPr>
        <p:txBody>
          <a:bodyPr>
            <a:normAutofit lnSpcReduction="10000"/>
          </a:bodyPr>
          <a:lstStyle/>
          <a:p>
            <a:r>
              <a:rPr lang="nl-NL" sz="3200" dirty="0"/>
              <a:t>Elke periode </a:t>
            </a:r>
            <a:r>
              <a:rPr lang="nl-NL" sz="3200" dirty="0">
                <a:solidFill>
                  <a:srgbClr val="FF0000"/>
                </a:solidFill>
              </a:rPr>
              <a:t>kiest</a:t>
            </a:r>
            <a:r>
              <a:rPr lang="nl-NL" sz="3200" dirty="0"/>
              <a:t> een leerling het volgende keuzevak uit:</a:t>
            </a:r>
          </a:p>
          <a:p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Food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Media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Techniek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Sport</a:t>
            </a:r>
            <a:endParaRPr lang="nl-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ICT</a:t>
            </a:r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1DFFAE-E0A9-4514-A107-608DAE2CDEED}" type="datetime1">
              <a:rPr lang="en-US" smtClean="0"/>
              <a:t>11/27/2017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726" y="5900997"/>
            <a:ext cx="2471959" cy="4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Keuzevakken food</a:t>
            </a:r>
            <a:endParaRPr lang="nl-NL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77334" y="1864111"/>
            <a:ext cx="10928351" cy="345998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De keuken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Traiteur</a:t>
            </a:r>
            <a:endParaRPr lang="nl-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Patisserie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Evenementen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1DFFAE-E0A9-4514-A107-608DAE2CDEED}" type="datetime1">
              <a:rPr lang="en-US" smtClean="0"/>
              <a:t>11/27/2017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726" y="5900997"/>
            <a:ext cx="2471959" cy="47145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74" y="1342935"/>
            <a:ext cx="7077611" cy="398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347</Words>
  <Application>Microsoft Office PowerPoint</Application>
  <PresentationFormat>Breedbeeld</PresentationFormat>
  <Paragraphs>140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Kantoorthema</vt:lpstr>
      <vt:lpstr>DIENSTVERLENING &amp; PRODUCTEN 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Zijn er nog 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DIENSTVERLENING &amp; PRODUCTEN</dc:title>
  <dc:creator>Hans Thijs</dc:creator>
  <cp:lastModifiedBy>Fred Brussel</cp:lastModifiedBy>
  <cp:revision>28</cp:revision>
  <dcterms:created xsi:type="dcterms:W3CDTF">2017-02-04T11:56:04Z</dcterms:created>
  <dcterms:modified xsi:type="dcterms:W3CDTF">2017-11-27T15:25:43Z</dcterms:modified>
</cp:coreProperties>
</file>